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302" r:id="rId3"/>
    <p:sldId id="257" r:id="rId4"/>
    <p:sldId id="301" r:id="rId5"/>
    <p:sldId id="326" r:id="rId6"/>
    <p:sldId id="327" r:id="rId7"/>
    <p:sldId id="303" r:id="rId8"/>
    <p:sldId id="304" r:id="rId9"/>
    <p:sldId id="258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269" r:id="rId28"/>
    <p:sldId id="271" r:id="rId29"/>
    <p:sldId id="272" r:id="rId30"/>
    <p:sldId id="299" r:id="rId31"/>
    <p:sldId id="300" r:id="rId32"/>
  </p:sldIdLst>
  <p:sldSz cx="9144000" cy="6858000" type="screen4x3"/>
  <p:notesSz cx="6858000" cy="9144000"/>
  <p:defaultTextStyle>
    <a:defPPr>
      <a:defRPr lang="ru-RU"/>
    </a:defPPr>
    <a:lvl1pPr marL="0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8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3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57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2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86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0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15" algn="l" defTabSz="9143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3" autoAdjust="0"/>
    <p:restoredTop sz="94660"/>
  </p:normalViewPr>
  <p:slideViewPr>
    <p:cSldViewPr>
      <p:cViewPr varScale="1">
        <p:scale>
          <a:sx n="48" d="100"/>
          <a:sy n="48" d="100"/>
        </p:scale>
        <p:origin x="-1428" y="-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9006F-291B-4C73-90C7-1C7F1D30C4C0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3D456-942A-4388-BE6A-9AA3F48D7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926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28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3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7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22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6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0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15" algn="l" defTabSz="91432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3D456-942A-4388-BE6A-9AA3F48D7D9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721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3D456-942A-4388-BE6A-9AA3F48D7D9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72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8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6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4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2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0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8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6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4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33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9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012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39"/>
            <a:ext cx="8229600" cy="741862"/>
          </a:xfrm>
        </p:spPr>
        <p:txBody>
          <a:bodyPr>
            <a:normAutofit/>
          </a:bodyPr>
          <a:lstStyle>
            <a:lvl1pPr>
              <a:defRPr sz="3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024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1"/>
            <a:ext cx="7772400" cy="1362076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4"/>
            <a:ext cx="7772400" cy="1500188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380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76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1410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5213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901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282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662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50427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980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3" y="1600203"/>
            <a:ext cx="4038600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2" y="1600203"/>
            <a:ext cx="4038600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5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7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8034" indent="0">
              <a:buNone/>
              <a:defRPr sz="1900" b="1"/>
            </a:lvl2pPr>
            <a:lvl3pPr marL="876068" indent="0">
              <a:buNone/>
              <a:defRPr sz="1800" b="1"/>
            </a:lvl3pPr>
            <a:lvl4pPr marL="1314102" indent="0">
              <a:buNone/>
              <a:defRPr sz="1500" b="1"/>
            </a:lvl4pPr>
            <a:lvl5pPr marL="1752137" indent="0">
              <a:buNone/>
              <a:defRPr sz="1500" b="1"/>
            </a:lvl5pPr>
            <a:lvl6pPr marL="2190171" indent="0">
              <a:buNone/>
              <a:defRPr sz="1500" b="1"/>
            </a:lvl6pPr>
            <a:lvl7pPr marL="2628205" indent="0">
              <a:buNone/>
              <a:defRPr sz="1500" b="1"/>
            </a:lvl7pPr>
            <a:lvl8pPr marL="3066239" indent="0">
              <a:buNone/>
              <a:defRPr sz="1500" b="1"/>
            </a:lvl8pPr>
            <a:lvl9pPr marL="35042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7"/>
            <a:ext cx="4040187" cy="3951287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8034" indent="0">
              <a:buNone/>
              <a:defRPr sz="1900" b="1"/>
            </a:lvl2pPr>
            <a:lvl3pPr marL="876068" indent="0">
              <a:buNone/>
              <a:defRPr sz="1800" b="1"/>
            </a:lvl3pPr>
            <a:lvl4pPr marL="1314102" indent="0">
              <a:buNone/>
              <a:defRPr sz="1500" b="1"/>
            </a:lvl4pPr>
            <a:lvl5pPr marL="1752137" indent="0">
              <a:buNone/>
              <a:defRPr sz="1500" b="1"/>
            </a:lvl5pPr>
            <a:lvl6pPr marL="2190171" indent="0">
              <a:buNone/>
              <a:defRPr sz="1500" b="1"/>
            </a:lvl6pPr>
            <a:lvl7pPr marL="2628205" indent="0">
              <a:buNone/>
              <a:defRPr sz="1500" b="1"/>
            </a:lvl7pPr>
            <a:lvl8pPr marL="3066239" indent="0">
              <a:buNone/>
              <a:defRPr sz="1500" b="1"/>
            </a:lvl8pPr>
            <a:lvl9pPr marL="3504273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7"/>
            <a:ext cx="4041775" cy="3951287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82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37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9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2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38034" indent="0">
              <a:buNone/>
              <a:defRPr sz="1200"/>
            </a:lvl2pPr>
            <a:lvl3pPr marL="876068" indent="0">
              <a:buNone/>
              <a:defRPr sz="900"/>
            </a:lvl3pPr>
            <a:lvl4pPr marL="1314102" indent="0">
              <a:buNone/>
              <a:defRPr sz="800"/>
            </a:lvl4pPr>
            <a:lvl5pPr marL="1752137" indent="0">
              <a:buNone/>
              <a:defRPr sz="800"/>
            </a:lvl5pPr>
            <a:lvl6pPr marL="2190171" indent="0">
              <a:buNone/>
              <a:defRPr sz="800"/>
            </a:lvl6pPr>
            <a:lvl7pPr marL="2628205" indent="0">
              <a:buNone/>
              <a:defRPr sz="800"/>
            </a:lvl7pPr>
            <a:lvl8pPr marL="3066239" indent="0">
              <a:buNone/>
              <a:defRPr sz="800"/>
            </a:lvl8pPr>
            <a:lvl9pPr marL="35042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151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38034" indent="0">
              <a:buNone/>
              <a:defRPr sz="2700"/>
            </a:lvl2pPr>
            <a:lvl3pPr marL="876068" indent="0">
              <a:buNone/>
              <a:defRPr sz="2300"/>
            </a:lvl3pPr>
            <a:lvl4pPr marL="1314102" indent="0">
              <a:buNone/>
              <a:defRPr sz="1900"/>
            </a:lvl4pPr>
            <a:lvl5pPr marL="1752137" indent="0">
              <a:buNone/>
              <a:defRPr sz="1900"/>
            </a:lvl5pPr>
            <a:lvl6pPr marL="2190171" indent="0">
              <a:buNone/>
              <a:defRPr sz="1900"/>
            </a:lvl6pPr>
            <a:lvl7pPr marL="2628205" indent="0">
              <a:buNone/>
              <a:defRPr sz="1900"/>
            </a:lvl7pPr>
            <a:lvl8pPr marL="3066239" indent="0">
              <a:buNone/>
              <a:defRPr sz="1900"/>
            </a:lvl8pPr>
            <a:lvl9pPr marL="3504273" indent="0">
              <a:buNone/>
              <a:defRPr sz="19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38034" indent="0">
              <a:buNone/>
              <a:defRPr sz="1200"/>
            </a:lvl2pPr>
            <a:lvl3pPr marL="876068" indent="0">
              <a:buNone/>
              <a:defRPr sz="900"/>
            </a:lvl3pPr>
            <a:lvl4pPr marL="1314102" indent="0">
              <a:buNone/>
              <a:defRPr sz="800"/>
            </a:lvl4pPr>
            <a:lvl5pPr marL="1752137" indent="0">
              <a:buNone/>
              <a:defRPr sz="800"/>
            </a:lvl5pPr>
            <a:lvl6pPr marL="2190171" indent="0">
              <a:buNone/>
              <a:defRPr sz="800"/>
            </a:lvl6pPr>
            <a:lvl7pPr marL="2628205" indent="0">
              <a:buNone/>
              <a:defRPr sz="800"/>
            </a:lvl7pPr>
            <a:lvl8pPr marL="3066239" indent="0">
              <a:buNone/>
              <a:defRPr sz="800"/>
            </a:lvl8pPr>
            <a:lvl9pPr marL="350427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967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  <a:prstGeom prst="rect">
            <a:avLst/>
          </a:prstGeom>
        </p:spPr>
        <p:txBody>
          <a:bodyPr vert="horz" lIns="87607" tIns="43804" rIns="87607" bIns="43804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600203"/>
            <a:ext cx="8229600" cy="4525963"/>
          </a:xfrm>
          <a:prstGeom prst="rect">
            <a:avLst/>
          </a:prstGeom>
        </p:spPr>
        <p:txBody>
          <a:bodyPr vert="horz" lIns="87607" tIns="43804" rIns="87607" bIns="4380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6"/>
          </a:xfrm>
          <a:prstGeom prst="rect">
            <a:avLst/>
          </a:prstGeom>
        </p:spPr>
        <p:txBody>
          <a:bodyPr vert="horz" lIns="87607" tIns="43804" rIns="87607" bIns="4380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76068"/>
            <a:fld id="{460BE020-E3D2-4B40-A05B-7CD782450F6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76068"/>
              <a:t>13.02.2022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0"/>
            <a:ext cx="2895600" cy="365126"/>
          </a:xfrm>
          <a:prstGeom prst="rect">
            <a:avLst/>
          </a:prstGeom>
        </p:spPr>
        <p:txBody>
          <a:bodyPr vert="horz" lIns="87607" tIns="43804" rIns="87607" bIns="4380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7606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1" y="6356350"/>
            <a:ext cx="2133600" cy="365126"/>
          </a:xfrm>
          <a:prstGeom prst="rect">
            <a:avLst/>
          </a:prstGeom>
        </p:spPr>
        <p:txBody>
          <a:bodyPr vert="horz" lIns="87607" tIns="43804" rIns="87607" bIns="4380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76068"/>
            <a:fld id="{D2BAD091-9B88-4E15-8364-95918717355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7606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77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876068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526" indent="-328526" algn="l" defTabSz="876068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11806" indent="-273772" algn="l" defTabSz="876068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95086" indent="-219017" algn="l" defTabSz="8760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33120" indent="-219017" algn="l" defTabSz="876068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1154" indent="-219017" algn="l" defTabSz="876068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9188" indent="-219017" algn="l" defTabSz="87606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47223" indent="-219017" algn="l" defTabSz="87606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85257" indent="-219017" algn="l" defTabSz="87606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23291" indent="-219017" algn="l" defTabSz="87606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8034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76068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14102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52137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90171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28205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6239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04273" algn="l" defTabSz="8760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>
                <a:solidFill>
                  <a:srgbClr val="000000"/>
                </a:solidFill>
                <a:latin typeface="-apple-system"/>
              </a:rPr>
              <a:t>Модель </a:t>
            </a:r>
            <a:r>
              <a:rPr lang="ru-RU">
                <a:solidFill>
                  <a:srgbClr val="000000"/>
                </a:solidFill>
                <a:latin typeface="-apple-system"/>
              </a:rPr>
              <a:t>оценки естественно-научной грамотности в международном исследовании </a:t>
            </a:r>
            <a:r>
              <a:rPr lang="ru-RU" smtClean="0">
                <a:solidFill>
                  <a:srgbClr val="000000"/>
                </a:solidFill>
                <a:latin typeface="-apple-system"/>
              </a:rPr>
              <a:t>PISA.</a:t>
            </a:r>
            <a:r>
              <a:rPr lang="ru-RU">
                <a:solidFill>
                  <a:srgbClr val="000000"/>
                </a:solidFill>
                <a:latin typeface="-apple-system"/>
              </a:rPr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МБОУ «Тотемская СОШ №3», учитель химии Пономарева А.А.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8783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548680"/>
            <a:ext cx="8431651" cy="5616624"/>
          </a:xfrm>
        </p:spPr>
      </p:pic>
    </p:spTree>
    <p:extLst>
      <p:ext uri="{BB962C8B-B14F-4D97-AF65-F5344CB8AC3E}">
        <p14:creationId xmlns:p14="http://schemas.microsoft.com/office/powerpoint/2010/main" val="2129810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124744"/>
            <a:ext cx="8223217" cy="5047915"/>
          </a:xfrm>
        </p:spPr>
      </p:pic>
    </p:spTree>
    <p:extLst>
      <p:ext uri="{BB962C8B-B14F-4D97-AF65-F5344CB8AC3E}">
        <p14:creationId xmlns:p14="http://schemas.microsoft.com/office/powerpoint/2010/main" val="3075254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7"/>
            <a:ext cx="8141536" cy="5256584"/>
          </a:xfrm>
        </p:spPr>
      </p:pic>
    </p:spTree>
    <p:extLst>
      <p:ext uri="{BB962C8B-B14F-4D97-AF65-F5344CB8AC3E}">
        <p14:creationId xmlns:p14="http://schemas.microsoft.com/office/powerpoint/2010/main" val="2511095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064896" cy="5011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831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8699060" cy="5340994"/>
          </a:xfrm>
        </p:spPr>
      </p:pic>
    </p:spTree>
    <p:extLst>
      <p:ext uri="{BB962C8B-B14F-4D97-AF65-F5344CB8AC3E}">
        <p14:creationId xmlns:p14="http://schemas.microsoft.com/office/powerpoint/2010/main" val="3863035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040236" cy="5449232"/>
          </a:xfrm>
        </p:spPr>
      </p:pic>
    </p:spTree>
    <p:extLst>
      <p:ext uri="{BB962C8B-B14F-4D97-AF65-F5344CB8AC3E}">
        <p14:creationId xmlns:p14="http://schemas.microsoft.com/office/powerpoint/2010/main" val="2325296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 задания на формирование естественно- научной грамотности </a:t>
            </a:r>
            <a:endParaRPr lang="ru-RU" dirty="0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8539011" cy="5256584"/>
          </a:xfrm>
        </p:spPr>
      </p:pic>
    </p:spTree>
    <p:extLst>
      <p:ext uri="{BB962C8B-B14F-4D97-AF65-F5344CB8AC3E}">
        <p14:creationId xmlns:p14="http://schemas.microsoft.com/office/powerpoint/2010/main" val="3031574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78" y="188641"/>
            <a:ext cx="8928422" cy="6741368"/>
          </a:xfrm>
        </p:spPr>
      </p:pic>
    </p:spTree>
    <p:extLst>
      <p:ext uri="{BB962C8B-B14F-4D97-AF65-F5344CB8AC3E}">
        <p14:creationId xmlns:p14="http://schemas.microsoft.com/office/powerpoint/2010/main" val="4240728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539484" cy="6237312"/>
          </a:xfrm>
        </p:spPr>
      </p:pic>
    </p:spTree>
    <p:extLst>
      <p:ext uri="{BB962C8B-B14F-4D97-AF65-F5344CB8AC3E}">
        <p14:creationId xmlns:p14="http://schemas.microsoft.com/office/powerpoint/2010/main" val="3068537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736835" cy="5939566"/>
          </a:xfrm>
        </p:spPr>
      </p:pic>
    </p:spTree>
    <p:extLst>
      <p:ext uri="{BB962C8B-B14F-4D97-AF65-F5344CB8AC3E}">
        <p14:creationId xmlns:p14="http://schemas.microsoft.com/office/powerpoint/2010/main" val="2872686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81" b="10243"/>
          <a:stretch/>
        </p:blipFill>
        <p:spPr>
          <a:xfrm>
            <a:off x="179513" y="764704"/>
            <a:ext cx="8856984" cy="5472608"/>
          </a:xfrm>
        </p:spPr>
      </p:pic>
    </p:spTree>
    <p:extLst>
      <p:ext uri="{BB962C8B-B14F-4D97-AF65-F5344CB8AC3E}">
        <p14:creationId xmlns:p14="http://schemas.microsoft.com/office/powerpoint/2010/main" val="2773457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04664"/>
            <a:ext cx="8424318" cy="6048672"/>
          </a:xfrm>
        </p:spPr>
      </p:pic>
    </p:spTree>
    <p:extLst>
      <p:ext uri="{BB962C8B-B14F-4D97-AF65-F5344CB8AC3E}">
        <p14:creationId xmlns:p14="http://schemas.microsoft.com/office/powerpoint/2010/main" val="81149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708082" cy="6192688"/>
          </a:xfrm>
        </p:spPr>
      </p:pic>
    </p:spTree>
    <p:extLst>
      <p:ext uri="{BB962C8B-B14F-4D97-AF65-F5344CB8AC3E}">
        <p14:creationId xmlns:p14="http://schemas.microsoft.com/office/powerpoint/2010/main" val="10599865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7"/>
            <a:ext cx="8136904" cy="5992523"/>
          </a:xfrm>
        </p:spPr>
      </p:pic>
    </p:spTree>
    <p:extLst>
      <p:ext uri="{BB962C8B-B14F-4D97-AF65-F5344CB8AC3E}">
        <p14:creationId xmlns:p14="http://schemas.microsoft.com/office/powerpoint/2010/main" val="2482678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5"/>
            <a:ext cx="8602475" cy="5673760"/>
          </a:xfrm>
        </p:spPr>
      </p:pic>
    </p:spTree>
    <p:extLst>
      <p:ext uri="{BB962C8B-B14F-4D97-AF65-F5344CB8AC3E}">
        <p14:creationId xmlns:p14="http://schemas.microsoft.com/office/powerpoint/2010/main" val="26304665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6" y="620688"/>
            <a:ext cx="9047665" cy="6120680"/>
          </a:xfrm>
        </p:spPr>
      </p:pic>
    </p:spTree>
    <p:extLst>
      <p:ext uri="{BB962C8B-B14F-4D97-AF65-F5344CB8AC3E}">
        <p14:creationId xmlns:p14="http://schemas.microsoft.com/office/powerpoint/2010/main" val="1995292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0648"/>
            <a:ext cx="8352928" cy="5904656"/>
          </a:xfrm>
        </p:spPr>
      </p:pic>
    </p:spTree>
    <p:extLst>
      <p:ext uri="{BB962C8B-B14F-4D97-AF65-F5344CB8AC3E}">
        <p14:creationId xmlns:p14="http://schemas.microsoft.com/office/powerpoint/2010/main" val="4116921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Комментарий к заданию </a:t>
            </a:r>
            <a:endParaRPr lang="ru-RU" dirty="0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8206130" cy="4608512"/>
          </a:xfrm>
        </p:spPr>
      </p:pic>
    </p:spTree>
    <p:extLst>
      <p:ext uri="{BB962C8B-B14F-4D97-AF65-F5344CB8AC3E}">
        <p14:creationId xmlns:p14="http://schemas.microsoft.com/office/powerpoint/2010/main" val="18835118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5"/>
            <a:ext cx="7596115" cy="4408145"/>
          </a:xfrm>
        </p:spPr>
      </p:pic>
    </p:spTree>
    <p:extLst>
      <p:ext uri="{BB962C8B-B14F-4D97-AF65-F5344CB8AC3E}">
        <p14:creationId xmlns:p14="http://schemas.microsoft.com/office/powerpoint/2010/main" val="1947573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692696"/>
            <a:ext cx="7987979" cy="5649491"/>
          </a:xfrm>
        </p:spPr>
      </p:pic>
    </p:spTree>
    <p:extLst>
      <p:ext uri="{BB962C8B-B14F-4D97-AF65-F5344CB8AC3E}">
        <p14:creationId xmlns:p14="http://schemas.microsoft.com/office/powerpoint/2010/main" val="170194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8257228" cy="5937523"/>
          </a:xfrm>
        </p:spPr>
      </p:pic>
    </p:spTree>
    <p:extLst>
      <p:ext uri="{BB962C8B-B14F-4D97-AF65-F5344CB8AC3E}">
        <p14:creationId xmlns:p14="http://schemas.microsoft.com/office/powerpoint/2010/main" val="20282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76672"/>
            <a:ext cx="8162757" cy="5832648"/>
          </a:xfrm>
        </p:spPr>
      </p:pic>
    </p:spTree>
    <p:extLst>
      <p:ext uri="{BB962C8B-B14F-4D97-AF65-F5344CB8AC3E}">
        <p14:creationId xmlns:p14="http://schemas.microsoft.com/office/powerpoint/2010/main" val="21149087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48680"/>
            <a:ext cx="8623411" cy="5688632"/>
          </a:xfrm>
        </p:spPr>
      </p:pic>
    </p:spTree>
    <p:extLst>
      <p:ext uri="{BB962C8B-B14F-4D97-AF65-F5344CB8AC3E}">
        <p14:creationId xmlns:p14="http://schemas.microsoft.com/office/powerpoint/2010/main" val="7962982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48" y="476672"/>
            <a:ext cx="7618704" cy="5649491"/>
          </a:xfrm>
        </p:spPr>
      </p:pic>
    </p:spTree>
    <p:extLst>
      <p:ext uri="{BB962C8B-B14F-4D97-AF65-F5344CB8AC3E}">
        <p14:creationId xmlns:p14="http://schemas.microsoft.com/office/powerpoint/2010/main" val="698326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192688"/>
          </a:xfrm>
        </p:spPr>
      </p:pic>
    </p:spTree>
    <p:extLst>
      <p:ext uri="{BB962C8B-B14F-4D97-AF65-F5344CB8AC3E}">
        <p14:creationId xmlns:p14="http://schemas.microsoft.com/office/powerpoint/2010/main" val="212939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188915"/>
            <a:ext cx="7829550" cy="922337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000" b="1" dirty="0"/>
              <a:t>Результаты 15-летних учащихся </a:t>
            </a:r>
            <a:br>
              <a:rPr lang="ru-RU" sz="3000" b="1" dirty="0"/>
            </a:br>
            <a:r>
              <a:rPr lang="ru-RU" sz="3000" b="1" dirty="0"/>
              <a:t>по естественнонаучной грамотности</a:t>
            </a:r>
          </a:p>
        </p:txBody>
      </p:sp>
      <p:sp>
        <p:nvSpPr>
          <p:cNvPr id="68611" name="AutoShape 5"/>
          <p:cNvSpPr>
            <a:spLocks/>
          </p:cNvSpPr>
          <p:nvPr/>
        </p:nvSpPr>
        <p:spPr bwMode="auto">
          <a:xfrm>
            <a:off x="5492629" y="1223287"/>
            <a:ext cx="358775" cy="2493052"/>
          </a:xfrm>
          <a:prstGeom prst="leftBrace">
            <a:avLst>
              <a:gd name="adj1" fmla="val 60919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91426" tIns="45713" rIns="91426" bIns="45713" anchor="ctr"/>
          <a:lstStyle/>
          <a:p>
            <a:pPr defTabSz="876000"/>
            <a:endParaRPr lang="ru-RU">
              <a:solidFill>
                <a:prstClr val="black"/>
              </a:solidFill>
            </a:endParaRPr>
          </a:p>
        </p:txBody>
      </p:sp>
      <p:sp>
        <p:nvSpPr>
          <p:cNvPr id="68612" name="AutoShape 6"/>
          <p:cNvSpPr>
            <a:spLocks/>
          </p:cNvSpPr>
          <p:nvPr/>
        </p:nvSpPr>
        <p:spPr bwMode="auto">
          <a:xfrm>
            <a:off x="5492628" y="3789365"/>
            <a:ext cx="349250" cy="397851"/>
          </a:xfrm>
          <a:prstGeom prst="leftBrace">
            <a:avLst>
              <a:gd name="adj1" fmla="val 8334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91426" tIns="45713" rIns="91426" bIns="45713" anchor="ctr"/>
          <a:lstStyle/>
          <a:p>
            <a:pPr defTabSz="876000"/>
            <a:endParaRPr lang="ru-RU">
              <a:solidFill>
                <a:prstClr val="black"/>
              </a:solidFill>
            </a:endParaRPr>
          </a:p>
        </p:txBody>
      </p:sp>
      <p:sp>
        <p:nvSpPr>
          <p:cNvPr id="68613" name="AutoShape 7"/>
          <p:cNvSpPr>
            <a:spLocks/>
          </p:cNvSpPr>
          <p:nvPr/>
        </p:nvSpPr>
        <p:spPr bwMode="auto">
          <a:xfrm>
            <a:off x="5492630" y="4256142"/>
            <a:ext cx="398463" cy="2481428"/>
          </a:xfrm>
          <a:prstGeom prst="leftBrace">
            <a:avLst>
              <a:gd name="adj1" fmla="val 38007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91426" tIns="45713" rIns="91426" bIns="45713" anchor="ctr"/>
          <a:lstStyle/>
          <a:p>
            <a:pPr defTabSz="876000"/>
            <a:endParaRPr lang="ru-RU">
              <a:solidFill>
                <a:prstClr val="black"/>
              </a:solidFill>
            </a:endParaRPr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415472" y="1544998"/>
            <a:ext cx="4661354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876000">
              <a:spcBef>
                <a:spcPct val="50000"/>
              </a:spcBef>
            </a:pPr>
            <a:r>
              <a:rPr lang="ru-RU" sz="1600" dirty="0">
                <a:solidFill>
                  <a:prstClr val="black"/>
                </a:solidFill>
              </a:rPr>
              <a:t>Лидирующие страны и территории: Сингапур, Япония, Эстония, Тайвань,  Финляндия </a:t>
            </a:r>
          </a:p>
          <a:p>
            <a:pPr algn="ctr" defTabSz="876000">
              <a:spcBef>
                <a:spcPct val="50000"/>
              </a:spcBef>
            </a:pPr>
            <a:r>
              <a:rPr lang="ru-RU" sz="1600" dirty="0">
                <a:solidFill>
                  <a:prstClr val="black"/>
                </a:solidFill>
              </a:rPr>
              <a:t>27 стран, </a:t>
            </a:r>
            <a:br>
              <a:rPr lang="ru-RU" sz="1600" dirty="0">
                <a:solidFill>
                  <a:prstClr val="black"/>
                </a:solidFill>
              </a:rPr>
            </a:br>
            <a:r>
              <a:rPr lang="ru-RU" sz="1600" dirty="0">
                <a:solidFill>
                  <a:prstClr val="black"/>
                </a:solidFill>
              </a:rPr>
              <a:t>средний балл которых статистически значимо </a:t>
            </a:r>
            <a:r>
              <a:rPr lang="ru-RU" sz="1600" b="1" u="sng" dirty="0">
                <a:solidFill>
                  <a:prstClr val="black"/>
                </a:solidFill>
              </a:rPr>
              <a:t>выше</a:t>
            </a:r>
            <a:r>
              <a:rPr lang="ru-RU" sz="1600" dirty="0">
                <a:solidFill>
                  <a:prstClr val="black"/>
                </a:solidFill>
              </a:rPr>
              <a:t> среднего балла России</a:t>
            </a:r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512473" y="5189538"/>
            <a:ext cx="4779992" cy="58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6" tIns="45713" rIns="91426" bIns="45713">
            <a:spAutoFit/>
          </a:bodyPr>
          <a:lstStyle/>
          <a:p>
            <a:pPr algn="ctr" defTabSz="876000">
              <a:spcBef>
                <a:spcPct val="50000"/>
              </a:spcBef>
            </a:pPr>
            <a:r>
              <a:rPr lang="ru-RU" sz="1600" dirty="0">
                <a:solidFill>
                  <a:prstClr val="black"/>
                </a:solidFill>
              </a:rPr>
              <a:t>35 стран, средний балл которых статистически значимо </a:t>
            </a:r>
            <a:r>
              <a:rPr lang="ru-RU" sz="1600" b="1" u="sng" dirty="0">
                <a:solidFill>
                  <a:prstClr val="black"/>
                </a:solidFill>
              </a:rPr>
              <a:t>ниже</a:t>
            </a:r>
            <a:r>
              <a:rPr lang="ru-RU" sz="1600" dirty="0">
                <a:solidFill>
                  <a:prstClr val="black"/>
                </a:solidFill>
              </a:rPr>
              <a:t> среднего балла России</a:t>
            </a:r>
          </a:p>
        </p:txBody>
      </p:sp>
      <p:sp>
        <p:nvSpPr>
          <p:cNvPr id="68616" name="Text Box 10"/>
          <p:cNvSpPr txBox="1">
            <a:spLocks noChangeArrowheads="1"/>
          </p:cNvSpPr>
          <p:nvPr/>
        </p:nvSpPr>
        <p:spPr bwMode="auto">
          <a:xfrm>
            <a:off x="360052" y="3573464"/>
            <a:ext cx="493241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876000">
              <a:spcBef>
                <a:spcPct val="50000"/>
              </a:spcBef>
            </a:pPr>
            <a:r>
              <a:rPr lang="ru-RU" sz="1600" dirty="0">
                <a:solidFill>
                  <a:prstClr val="black"/>
                </a:solidFill>
              </a:rPr>
              <a:t>7 стран, средний балл которых не отличается от балла России </a:t>
            </a:r>
            <a:br>
              <a:rPr lang="ru-RU" sz="1600" dirty="0">
                <a:solidFill>
                  <a:prstClr val="black"/>
                </a:solidFill>
              </a:rPr>
            </a:br>
            <a:r>
              <a:rPr lang="ru-RU" sz="1600" dirty="0">
                <a:solidFill>
                  <a:prstClr val="black"/>
                </a:solidFill>
              </a:rPr>
              <a:t>(Швеция, Чешская Республика, Испания, Латвия, Люксембург, Италия, Буэнос-Айрес (Аргентина))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8373" y="154983"/>
            <a:ext cx="1356465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655988" y="154983"/>
            <a:ext cx="1349643" cy="516907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0790" y="1016270"/>
            <a:ext cx="1564144" cy="575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 l="899" t="46244" r="722" b="52417"/>
          <a:stretch>
            <a:fillRect/>
          </a:stretch>
        </p:blipFill>
        <p:spPr bwMode="auto">
          <a:xfrm>
            <a:off x="5902090" y="3635787"/>
            <a:ext cx="3186317" cy="159377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36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Вырезка экрана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8316416" cy="54006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884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9554"/>
            <a:ext cx="8758095" cy="6157798"/>
          </a:xfrm>
        </p:spPr>
      </p:pic>
    </p:spTree>
    <p:extLst>
      <p:ext uri="{BB962C8B-B14F-4D97-AF65-F5344CB8AC3E}">
        <p14:creationId xmlns:p14="http://schemas.microsoft.com/office/powerpoint/2010/main" val="13911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8209900" cy="6264696"/>
          </a:xfrm>
        </p:spPr>
      </p:pic>
    </p:spTree>
    <p:extLst>
      <p:ext uri="{BB962C8B-B14F-4D97-AF65-F5344CB8AC3E}">
        <p14:creationId xmlns:p14="http://schemas.microsoft.com/office/powerpoint/2010/main" val="3265733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67777"/>
            <a:ext cx="7920880" cy="6046419"/>
          </a:xfrm>
        </p:spPr>
      </p:pic>
    </p:spTree>
    <p:extLst>
      <p:ext uri="{BB962C8B-B14F-4D97-AF65-F5344CB8AC3E}">
        <p14:creationId xmlns:p14="http://schemas.microsoft.com/office/powerpoint/2010/main" val="3975634254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77</Words>
  <Application>Microsoft Office PowerPoint</Application>
  <PresentationFormat>Экран (4:3)</PresentationFormat>
  <Paragraphs>13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1_Тема Office</vt:lpstr>
      <vt:lpstr>Модель оценки естественно-научной грамотности в международном исследовании PISA. </vt:lpstr>
      <vt:lpstr>Презентация PowerPoint</vt:lpstr>
      <vt:lpstr>Презентация PowerPoint</vt:lpstr>
      <vt:lpstr>Презентация PowerPoint</vt:lpstr>
      <vt:lpstr>Результаты 15-летних учащихся  по естественнонаучной грамотности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задания на формирование естественно- научной грамотности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Комментарий к заданию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оценивание естественно-научной грамотности  обучающихся</dc:title>
  <dc:creator>1</dc:creator>
  <cp:lastModifiedBy>1</cp:lastModifiedBy>
  <cp:revision>91</cp:revision>
  <dcterms:created xsi:type="dcterms:W3CDTF">2022-01-30T16:13:16Z</dcterms:created>
  <dcterms:modified xsi:type="dcterms:W3CDTF">2022-02-13T14:50:40Z</dcterms:modified>
</cp:coreProperties>
</file>